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00" r:id="rId1"/>
  </p:sldMasterIdLst>
  <p:notesMasterIdLst>
    <p:notesMasterId r:id="rId10"/>
  </p:notesMasterIdLst>
  <p:sldIdLst>
    <p:sldId id="318" r:id="rId2"/>
    <p:sldId id="312" r:id="rId3"/>
    <p:sldId id="320" r:id="rId4"/>
    <p:sldId id="314" r:id="rId5"/>
    <p:sldId id="315" r:id="rId6"/>
    <p:sldId id="316" r:id="rId7"/>
    <p:sldId id="317" r:id="rId8"/>
    <p:sldId id="319" r:id="rId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93F9-CF21-40BA-BCB7-B62C1C6B5A8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F982C-EA5C-46FB-BA6A-8B058EA81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F982C-EA5C-46FB-BA6A-8B058EA81E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0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BCA7-4FD5-4C25-90C9-A1A79204A162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E5C0-7E59-4B0A-9B3A-4BE529B3864F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5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E283-9304-47ED-8FB0-02D6145B87AF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9333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B923-57C7-4DDC-B965-C4EBEC23FD06}" type="datetime1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60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F49E-5465-4DA6-B720-0000AF162549}" type="datetime1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5209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FF05-B5E9-47EE-8DCE-AC490CF94C06}" type="datetime1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66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E994-55E2-4BF1-BC97-80341F527B69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56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D725-F574-4D76-9FAB-FF2D6CFA0AFF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2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4A33-7B28-41C8-974D-1825F05CF977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8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85DFD-6ECC-4071-B02E-32C51F8885D7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3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79AB-1C7E-4E7E-B986-94A30CA0E7D8}" type="datetime1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4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805-D9E6-48A4-BC55-87D82279AC73}" type="datetime1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BC53-F1C1-45DD-ABE0-F6D7A9302DB3}" type="datetime1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3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050B-3C0E-4A86-AD9A-217010D64F45}" type="datetime1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4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6351-350D-4070-BCEA-ECC68709B268}" type="datetime1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6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6926-4AC3-4A8A-AFE1-AC145D70DE65}" type="datetime1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8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21635-546B-4411-A05C-8BF6F39216BF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6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6600451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Equine Diseases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(Strangles)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Post Mortem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114800"/>
            <a:ext cx="7010400" cy="12192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Assistant Professor</a:t>
            </a:r>
          </a:p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Dr. Jihad A. Ahmed</a:t>
            </a:r>
          </a:p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College of Veterinary Medicine / University of Basrah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8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6817" y="461899"/>
            <a:ext cx="215519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5" dirty="0">
                <a:solidFill>
                  <a:schemeClr val="accent1"/>
                </a:solidFill>
              </a:rPr>
              <a:t>Strangles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124573" y="914400"/>
            <a:ext cx="2973705" cy="2799589"/>
            <a:chOff x="6109715" y="1467611"/>
            <a:chExt cx="2973705" cy="2513330"/>
          </a:xfrm>
        </p:grpSpPr>
        <p:sp>
          <p:nvSpPr>
            <p:cNvPr id="4" name="object 4"/>
            <p:cNvSpPr/>
            <p:nvPr/>
          </p:nvSpPr>
          <p:spPr>
            <a:xfrm>
              <a:off x="6109715" y="3418332"/>
              <a:ext cx="2973324" cy="5622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24955" y="1467611"/>
              <a:ext cx="2943225" cy="1961514"/>
            </a:xfrm>
            <a:custGeom>
              <a:avLst/>
              <a:gdLst/>
              <a:ahLst/>
              <a:cxnLst/>
              <a:rect l="l" t="t" r="r" b="b"/>
              <a:pathLst>
                <a:path w="2943225" h="1961514">
                  <a:moveTo>
                    <a:pt x="2774315" y="0"/>
                  </a:moveTo>
                  <a:lnTo>
                    <a:pt x="168529" y="0"/>
                  </a:lnTo>
                  <a:lnTo>
                    <a:pt x="123722" y="6018"/>
                  </a:lnTo>
                  <a:lnTo>
                    <a:pt x="83462" y="23005"/>
                  </a:lnTo>
                  <a:lnTo>
                    <a:pt x="49355" y="49355"/>
                  </a:lnTo>
                  <a:lnTo>
                    <a:pt x="23005" y="83462"/>
                  </a:lnTo>
                  <a:lnTo>
                    <a:pt x="6018" y="123722"/>
                  </a:lnTo>
                  <a:lnTo>
                    <a:pt x="0" y="168528"/>
                  </a:lnTo>
                  <a:lnTo>
                    <a:pt x="0" y="1792859"/>
                  </a:lnTo>
                  <a:lnTo>
                    <a:pt x="6018" y="1837665"/>
                  </a:lnTo>
                  <a:lnTo>
                    <a:pt x="23005" y="1877925"/>
                  </a:lnTo>
                  <a:lnTo>
                    <a:pt x="49355" y="1912032"/>
                  </a:lnTo>
                  <a:lnTo>
                    <a:pt x="83462" y="1938382"/>
                  </a:lnTo>
                  <a:lnTo>
                    <a:pt x="123722" y="1955369"/>
                  </a:lnTo>
                  <a:lnTo>
                    <a:pt x="168529" y="1961388"/>
                  </a:lnTo>
                  <a:lnTo>
                    <a:pt x="2774315" y="1961388"/>
                  </a:lnTo>
                  <a:lnTo>
                    <a:pt x="2819121" y="1955369"/>
                  </a:lnTo>
                  <a:lnTo>
                    <a:pt x="2859381" y="1938382"/>
                  </a:lnTo>
                  <a:lnTo>
                    <a:pt x="2893488" y="1912032"/>
                  </a:lnTo>
                  <a:lnTo>
                    <a:pt x="2919838" y="1877925"/>
                  </a:lnTo>
                  <a:lnTo>
                    <a:pt x="2936825" y="1837665"/>
                  </a:lnTo>
                  <a:lnTo>
                    <a:pt x="2942844" y="1792859"/>
                  </a:lnTo>
                  <a:lnTo>
                    <a:pt x="2942844" y="168528"/>
                  </a:lnTo>
                  <a:lnTo>
                    <a:pt x="2936825" y="123722"/>
                  </a:lnTo>
                  <a:lnTo>
                    <a:pt x="2919838" y="83462"/>
                  </a:lnTo>
                  <a:lnTo>
                    <a:pt x="2893488" y="49355"/>
                  </a:lnTo>
                  <a:lnTo>
                    <a:pt x="2859381" y="23005"/>
                  </a:lnTo>
                  <a:lnTo>
                    <a:pt x="2819121" y="6018"/>
                  </a:lnTo>
                  <a:lnTo>
                    <a:pt x="2774315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24955" y="1467611"/>
              <a:ext cx="2942844" cy="1961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3816" y="1100091"/>
            <a:ext cx="5900757" cy="4258217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4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1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</a:t>
            </a:r>
            <a:r>
              <a:rPr sz="2000" b="1" spc="-1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infectious </a:t>
            </a:r>
            <a:r>
              <a:rPr sz="2000" b="1" spc="-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 of </a:t>
            </a:r>
            <a:r>
              <a:rPr sz="2000" b="1" spc="-1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horses </a:t>
            </a:r>
            <a:r>
              <a:rPr sz="2000" b="1" spc="-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000" b="1" spc="8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Equine</a:t>
            </a:r>
            <a:endParaRPr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>
              <a:lnSpc>
                <a:spcPct val="100000"/>
              </a:lnSpc>
              <a:spcBef>
                <a:spcPts val="1325"/>
              </a:spcBef>
            </a:pPr>
            <a:r>
              <a:rPr sz="2000" b="1" spc="-1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distemper</a:t>
            </a:r>
            <a:endParaRPr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477520" indent="-343535">
              <a:lnSpc>
                <a:spcPct val="1501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Caused </a:t>
            </a:r>
            <a:r>
              <a:rPr sz="2000" b="1" spc="-1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sz="2000" b="1" spc="-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b="1" spc="-1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bacterium </a:t>
            </a:r>
            <a:r>
              <a:rPr sz="2000" b="1" i="1" spc="-1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Streptococcus </a:t>
            </a:r>
            <a:r>
              <a:rPr sz="2000" b="1" i="1" spc="-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  </a:t>
            </a:r>
            <a:r>
              <a:rPr sz="2000" b="1" i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sub-species </a:t>
            </a:r>
            <a:r>
              <a:rPr sz="2000" b="1" i="1" spc="-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 (S.</a:t>
            </a:r>
            <a:r>
              <a:rPr sz="2000" b="1" i="1" spc="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i="1" spc="-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equi)</a:t>
            </a:r>
            <a:endParaRPr sz="20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68960" indent="-343535">
              <a:lnSpc>
                <a:spcPct val="1500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1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Characterized </a:t>
            </a:r>
            <a:r>
              <a:rPr sz="2000" b="1" spc="-1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abscess </a:t>
            </a:r>
            <a:r>
              <a:rPr sz="2000" b="1" spc="-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2000" b="1" spc="-1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pharyngeal </a:t>
            </a:r>
            <a:r>
              <a:rPr sz="2000" b="1" spc="-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sz="2000" b="1" spc="-1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maxillary LN, pericarditis, </a:t>
            </a:r>
            <a:r>
              <a:rPr sz="2000" b="1" spc="-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pleuritis,  </a:t>
            </a:r>
            <a:r>
              <a:rPr sz="2000" b="1" spc="-1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suppurative </a:t>
            </a:r>
            <a:r>
              <a:rPr sz="2000" b="1" spc="-1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pneumonia, presence </a:t>
            </a:r>
            <a:r>
              <a:rPr sz="2000" b="1" spc="-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 abscesses on </a:t>
            </a:r>
            <a:r>
              <a:rPr sz="2000" b="1" spc="-4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liver, </a:t>
            </a:r>
            <a:r>
              <a:rPr sz="2000" b="1" spc="-1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</a:t>
            </a:r>
            <a:r>
              <a:rPr sz="2000" b="1" spc="-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b="1" spc="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spleen</a:t>
            </a:r>
            <a:r>
              <a:rPr lang="en-US" sz="2000" b="1" spc="-1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  <a:spcBef>
                <a:spcPts val="1410"/>
              </a:spcBef>
            </a:pP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Andrew </a:t>
            </a:r>
            <a:r>
              <a:rPr sz="1400" spc="-20" dirty="0">
                <a:solidFill>
                  <a:srgbClr val="FF0000"/>
                </a:solidFill>
                <a:latin typeface="Calibri"/>
                <a:cs typeface="Calibri"/>
              </a:rPr>
              <a:t>S.Waller </a:t>
            </a:r>
            <a:r>
              <a:rPr sz="1400" i="1" spc="-5" dirty="0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sz="1400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0000"/>
                </a:solidFill>
                <a:latin typeface="Calibri"/>
                <a:cs typeface="Calibri"/>
              </a:rPr>
              <a:t>al.,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4485" y="461899"/>
            <a:ext cx="595376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20" dirty="0">
                <a:solidFill>
                  <a:schemeClr val="accent1"/>
                </a:solidFill>
              </a:rPr>
              <a:t>Guttural </a:t>
            </a:r>
            <a:r>
              <a:rPr b="1" dirty="0">
                <a:solidFill>
                  <a:schemeClr val="accent1"/>
                </a:solidFill>
              </a:rPr>
              <a:t>pouch</a:t>
            </a:r>
            <a:r>
              <a:rPr b="1" spc="-70" dirty="0">
                <a:solidFill>
                  <a:schemeClr val="accent1"/>
                </a:solidFill>
              </a:rPr>
              <a:t> </a:t>
            </a:r>
            <a:r>
              <a:rPr b="1" spc="-15" dirty="0">
                <a:solidFill>
                  <a:schemeClr val="accent1"/>
                </a:solidFill>
              </a:rPr>
              <a:t>empyema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98701"/>
            <a:ext cx="7969250" cy="3563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latin typeface="Calibri"/>
                <a:cs typeface="Calibri"/>
              </a:rPr>
              <a:t>LN </a:t>
            </a:r>
            <a:r>
              <a:rPr sz="2000" b="1" spc="-10" dirty="0">
                <a:latin typeface="Calibri"/>
                <a:cs typeface="Calibri"/>
              </a:rPr>
              <a:t>swell, </a:t>
            </a:r>
            <a:r>
              <a:rPr sz="2000" b="1" spc="-5" dirty="0">
                <a:latin typeface="Calibri"/>
                <a:cs typeface="Calibri"/>
              </a:rPr>
              <a:t>abscess </a:t>
            </a:r>
            <a:r>
              <a:rPr sz="2000" b="1" dirty="0">
                <a:latin typeface="Calibri"/>
                <a:cs typeface="Calibri"/>
              </a:rPr>
              <a:t>and </a:t>
            </a:r>
            <a:r>
              <a:rPr sz="2000" b="1" spc="-5" dirty="0">
                <a:latin typeface="Calibri"/>
                <a:cs typeface="Calibri"/>
              </a:rPr>
              <a:t>rupture </a:t>
            </a:r>
            <a:r>
              <a:rPr sz="2000" b="1" dirty="0">
                <a:latin typeface="Calibri"/>
                <a:cs typeface="Calibri"/>
              </a:rPr>
              <a:t>either </a:t>
            </a:r>
            <a:r>
              <a:rPr sz="2000" b="1" spc="-10" dirty="0">
                <a:latin typeface="Calibri"/>
                <a:cs typeface="Calibri"/>
              </a:rPr>
              <a:t>externally </a:t>
            </a:r>
            <a:r>
              <a:rPr sz="2000" b="1" spc="-5" dirty="0">
                <a:latin typeface="Calibri"/>
                <a:cs typeface="Calibri"/>
              </a:rPr>
              <a:t>through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25" dirty="0">
                <a:latin typeface="Calibri"/>
                <a:cs typeface="Calibri"/>
              </a:rPr>
              <a:t>horse’s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skin</a:t>
            </a:r>
            <a:endParaRPr sz="2000" b="1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latin typeface="Calibri"/>
                <a:cs typeface="Calibri"/>
              </a:rPr>
              <a:t>In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retropharyngeal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LN</a:t>
            </a:r>
            <a:r>
              <a:rPr sz="2000" b="1" dirty="0">
                <a:latin typeface="Calibri"/>
                <a:cs typeface="Calibri"/>
              </a:rPr>
              <a:t>, </a:t>
            </a:r>
            <a:r>
              <a:rPr sz="2000" b="1" spc="-5" dirty="0">
                <a:latin typeface="Calibri"/>
                <a:cs typeface="Calibri"/>
              </a:rPr>
              <a:t>usually internally </a:t>
            </a:r>
            <a:r>
              <a:rPr sz="2000" b="1" spc="-15" dirty="0">
                <a:latin typeface="Calibri"/>
                <a:cs typeface="Calibri"/>
              </a:rPr>
              <a:t>into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guttural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pouch.</a:t>
            </a:r>
          </a:p>
          <a:p>
            <a:pPr marL="355600" indent="-343535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latin typeface="Calibri"/>
                <a:cs typeface="Calibri"/>
              </a:rPr>
              <a:t>This air-filled sack </a:t>
            </a:r>
            <a:r>
              <a:rPr sz="2000" b="1" dirty="0">
                <a:latin typeface="Calibri"/>
                <a:cs typeface="Calibri"/>
              </a:rPr>
              <a:t>is an </a:t>
            </a:r>
            <a:r>
              <a:rPr sz="2000" b="1" spc="-5" dirty="0">
                <a:latin typeface="Calibri"/>
                <a:cs typeface="Calibri"/>
              </a:rPr>
              <a:t>enlargement of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eustachian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tube </a:t>
            </a:r>
            <a:r>
              <a:rPr sz="2000" b="1" spc="-5" dirty="0">
                <a:latin typeface="Calibri"/>
                <a:cs typeface="Calibri"/>
              </a:rPr>
              <a:t>that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drains</a:t>
            </a:r>
            <a:endParaRPr sz="2000" b="1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960"/>
              </a:spcBef>
            </a:pPr>
            <a:r>
              <a:rPr sz="2000" b="1" spc="-15" dirty="0">
                <a:latin typeface="Calibri"/>
                <a:cs typeface="Calibri"/>
              </a:rPr>
              <a:t>into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5" dirty="0">
                <a:latin typeface="Calibri"/>
                <a:cs typeface="Calibri"/>
              </a:rPr>
              <a:t>nasal </a:t>
            </a:r>
            <a:r>
              <a:rPr sz="2000" b="1" spc="-30" dirty="0">
                <a:latin typeface="Calibri"/>
                <a:cs typeface="Calibri"/>
              </a:rPr>
              <a:t>cavity.</a:t>
            </a:r>
            <a:endParaRPr sz="2000" b="1" dirty="0">
              <a:latin typeface="Calibri"/>
              <a:cs typeface="Calibri"/>
            </a:endParaRPr>
          </a:p>
          <a:p>
            <a:pPr marL="355600" marR="5080" indent="-343535">
              <a:lnSpc>
                <a:spcPct val="14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10" dirty="0">
                <a:latin typeface="Calibri"/>
                <a:cs typeface="Calibri"/>
              </a:rPr>
              <a:t>Drainage </a:t>
            </a:r>
            <a:r>
              <a:rPr sz="2000" b="1" spc="-5" dirty="0">
                <a:latin typeface="Calibri"/>
                <a:cs typeface="Calibri"/>
              </a:rPr>
              <a:t>of abscess </a:t>
            </a:r>
            <a:r>
              <a:rPr sz="2000" b="1" spc="-10" dirty="0">
                <a:latin typeface="Calibri"/>
                <a:cs typeface="Calibri"/>
              </a:rPr>
              <a:t>material </a:t>
            </a:r>
            <a:r>
              <a:rPr sz="2000" b="1" spc="-15" dirty="0">
                <a:latin typeface="Calibri"/>
                <a:cs typeface="Calibri"/>
              </a:rPr>
              <a:t>into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5" dirty="0">
                <a:latin typeface="Calibri"/>
                <a:cs typeface="Calibri"/>
              </a:rPr>
              <a:t>nasal </a:t>
            </a:r>
            <a:r>
              <a:rPr sz="2000" b="1" spc="-10" dirty="0">
                <a:latin typeface="Calibri"/>
                <a:cs typeface="Calibri"/>
              </a:rPr>
              <a:t>cavity </a:t>
            </a:r>
            <a:r>
              <a:rPr sz="2000" b="1" spc="-15" dirty="0">
                <a:latin typeface="Calibri"/>
                <a:cs typeface="Calibri"/>
              </a:rPr>
              <a:t>from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guttural </a:t>
            </a:r>
            <a:r>
              <a:rPr sz="2000" b="1" dirty="0">
                <a:latin typeface="Calibri"/>
                <a:cs typeface="Calibri"/>
              </a:rPr>
              <a:t>pouch  </a:t>
            </a:r>
            <a:r>
              <a:rPr sz="2000" b="1" spc="-10" dirty="0">
                <a:latin typeface="Calibri"/>
                <a:cs typeface="Calibri"/>
              </a:rPr>
              <a:t>contributes </a:t>
            </a:r>
            <a:r>
              <a:rPr sz="2000" b="1" spc="-15" dirty="0">
                <a:latin typeface="Calibri"/>
                <a:cs typeface="Calibri"/>
              </a:rPr>
              <a:t>to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5" dirty="0">
                <a:latin typeface="Calibri"/>
                <a:cs typeface="Calibri"/>
              </a:rPr>
              <a:t>mucopurulent nasal discharges commonly observed  during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strangles.</a:t>
            </a:r>
            <a:endParaRPr sz="2000" b="1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latin typeface="Calibri"/>
                <a:cs typeface="Calibri"/>
              </a:rPr>
              <a:t>Residual </a:t>
            </a:r>
            <a:r>
              <a:rPr sz="2000" b="1" dirty="0">
                <a:latin typeface="Calibri"/>
                <a:cs typeface="Calibri"/>
              </a:rPr>
              <a:t>pus </a:t>
            </a:r>
            <a:r>
              <a:rPr sz="2000" b="1" spc="-5" dirty="0">
                <a:latin typeface="Calibri"/>
                <a:cs typeface="Calibri"/>
              </a:rPr>
              <a:t>becomes inspissated </a:t>
            </a:r>
            <a:r>
              <a:rPr sz="2000" b="1" spc="-15" dirty="0">
                <a:latin typeface="Calibri"/>
                <a:cs typeface="Calibri"/>
              </a:rPr>
              <a:t>to form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chondroids</a:t>
            </a:r>
            <a:endParaRPr sz="2000" b="1" dirty="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9559" y="3429000"/>
            <a:ext cx="3916679" cy="3382010"/>
            <a:chOff x="289559" y="3429000"/>
            <a:chExt cx="3916679" cy="3382010"/>
          </a:xfrm>
        </p:grpSpPr>
        <p:sp>
          <p:nvSpPr>
            <p:cNvPr id="3" name="object 3"/>
            <p:cNvSpPr/>
            <p:nvPr/>
          </p:nvSpPr>
          <p:spPr>
            <a:xfrm>
              <a:off x="289559" y="6065518"/>
              <a:ext cx="3916679" cy="7453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4799" y="3429000"/>
              <a:ext cx="3886200" cy="2647315"/>
            </a:xfrm>
            <a:custGeom>
              <a:avLst/>
              <a:gdLst/>
              <a:ahLst/>
              <a:cxnLst/>
              <a:rect l="l" t="t" r="r" b="b"/>
              <a:pathLst>
                <a:path w="3886200" h="2647315">
                  <a:moveTo>
                    <a:pt x="3658742" y="0"/>
                  </a:moveTo>
                  <a:lnTo>
                    <a:pt x="227495" y="0"/>
                  </a:lnTo>
                  <a:lnTo>
                    <a:pt x="181647" y="4621"/>
                  </a:lnTo>
                  <a:lnTo>
                    <a:pt x="138944" y="17877"/>
                  </a:lnTo>
                  <a:lnTo>
                    <a:pt x="100300" y="38850"/>
                  </a:lnTo>
                  <a:lnTo>
                    <a:pt x="66632" y="66627"/>
                  </a:lnTo>
                  <a:lnTo>
                    <a:pt x="38852" y="100291"/>
                  </a:lnTo>
                  <a:lnTo>
                    <a:pt x="17877" y="138928"/>
                  </a:lnTo>
                  <a:lnTo>
                    <a:pt x="4621" y="181621"/>
                  </a:lnTo>
                  <a:lnTo>
                    <a:pt x="0" y="227456"/>
                  </a:lnTo>
                  <a:lnTo>
                    <a:pt x="0" y="2419692"/>
                  </a:lnTo>
                  <a:lnTo>
                    <a:pt x="4621" y="2465540"/>
                  </a:lnTo>
                  <a:lnTo>
                    <a:pt x="17877" y="2508243"/>
                  </a:lnTo>
                  <a:lnTo>
                    <a:pt x="38852" y="2546887"/>
                  </a:lnTo>
                  <a:lnTo>
                    <a:pt x="66632" y="2580555"/>
                  </a:lnTo>
                  <a:lnTo>
                    <a:pt x="100300" y="2608335"/>
                  </a:lnTo>
                  <a:lnTo>
                    <a:pt x="138944" y="2629310"/>
                  </a:lnTo>
                  <a:lnTo>
                    <a:pt x="181647" y="2642566"/>
                  </a:lnTo>
                  <a:lnTo>
                    <a:pt x="227495" y="2647188"/>
                  </a:lnTo>
                  <a:lnTo>
                    <a:pt x="3658742" y="2647188"/>
                  </a:lnTo>
                  <a:lnTo>
                    <a:pt x="3704578" y="2642566"/>
                  </a:lnTo>
                  <a:lnTo>
                    <a:pt x="3747271" y="2629310"/>
                  </a:lnTo>
                  <a:lnTo>
                    <a:pt x="3785908" y="2608335"/>
                  </a:lnTo>
                  <a:lnTo>
                    <a:pt x="3819572" y="2580555"/>
                  </a:lnTo>
                  <a:lnTo>
                    <a:pt x="3847349" y="2546887"/>
                  </a:lnTo>
                  <a:lnTo>
                    <a:pt x="3868322" y="2508243"/>
                  </a:lnTo>
                  <a:lnTo>
                    <a:pt x="3881578" y="2465540"/>
                  </a:lnTo>
                  <a:lnTo>
                    <a:pt x="3886200" y="2419692"/>
                  </a:lnTo>
                  <a:lnTo>
                    <a:pt x="3886200" y="227456"/>
                  </a:lnTo>
                  <a:lnTo>
                    <a:pt x="3881578" y="181621"/>
                  </a:lnTo>
                  <a:lnTo>
                    <a:pt x="3868322" y="138928"/>
                  </a:lnTo>
                  <a:lnTo>
                    <a:pt x="3847349" y="100291"/>
                  </a:lnTo>
                  <a:lnTo>
                    <a:pt x="3819572" y="66627"/>
                  </a:lnTo>
                  <a:lnTo>
                    <a:pt x="3785908" y="38850"/>
                  </a:lnTo>
                  <a:lnTo>
                    <a:pt x="3747271" y="17877"/>
                  </a:lnTo>
                  <a:lnTo>
                    <a:pt x="3704578" y="4621"/>
                  </a:lnTo>
                  <a:lnTo>
                    <a:pt x="3658742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99" y="3429000"/>
              <a:ext cx="3886200" cy="26471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3540" y="6230823"/>
            <a:ext cx="39598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accent1"/>
                </a:solidFill>
                <a:latin typeface="Calibri"/>
                <a:cs typeface="Calibri"/>
              </a:rPr>
              <a:t>Edematous swelling </a:t>
            </a:r>
            <a:r>
              <a:rPr sz="1800" b="1" spc="-5" dirty="0">
                <a:solidFill>
                  <a:schemeClr val="accent1"/>
                </a:solidFill>
                <a:latin typeface="Calibri"/>
                <a:cs typeface="Calibri"/>
              </a:rPr>
              <a:t>of </a:t>
            </a:r>
            <a:r>
              <a:rPr sz="1800" b="1" dirty="0">
                <a:solidFill>
                  <a:schemeClr val="accent1"/>
                </a:solidFill>
                <a:latin typeface="Calibri"/>
                <a:cs typeface="Calibri"/>
              </a:rPr>
              <a:t>pharyngeal </a:t>
            </a:r>
            <a:r>
              <a:rPr sz="1800" b="1" spc="-10" dirty="0">
                <a:solidFill>
                  <a:schemeClr val="accent1"/>
                </a:solidFill>
                <a:latin typeface="Calibri"/>
                <a:cs typeface="Calibri"/>
              </a:rPr>
              <a:t>region</a:t>
            </a:r>
            <a:endParaRPr sz="18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90159" y="152400"/>
            <a:ext cx="3916679" cy="3432175"/>
            <a:chOff x="5090159" y="152400"/>
            <a:chExt cx="3916679" cy="3432175"/>
          </a:xfrm>
        </p:grpSpPr>
        <p:sp>
          <p:nvSpPr>
            <p:cNvPr id="8" name="object 8"/>
            <p:cNvSpPr/>
            <p:nvPr/>
          </p:nvSpPr>
          <p:spPr>
            <a:xfrm>
              <a:off x="5090159" y="2820923"/>
              <a:ext cx="3916680" cy="7632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05399" y="152400"/>
              <a:ext cx="3886200" cy="2679700"/>
            </a:xfrm>
            <a:custGeom>
              <a:avLst/>
              <a:gdLst/>
              <a:ahLst/>
              <a:cxnLst/>
              <a:rect l="l" t="t" r="r" b="b"/>
              <a:pathLst>
                <a:path w="3886200" h="2679700">
                  <a:moveTo>
                    <a:pt x="3655949" y="0"/>
                  </a:moveTo>
                  <a:lnTo>
                    <a:pt x="230250" y="0"/>
                  </a:lnTo>
                  <a:lnTo>
                    <a:pt x="183858" y="4679"/>
                  </a:lnTo>
                  <a:lnTo>
                    <a:pt x="140642" y="18099"/>
                  </a:lnTo>
                  <a:lnTo>
                    <a:pt x="101531" y="39333"/>
                  </a:lnTo>
                  <a:lnTo>
                    <a:pt x="67452" y="67452"/>
                  </a:lnTo>
                  <a:lnTo>
                    <a:pt x="39333" y="101531"/>
                  </a:lnTo>
                  <a:lnTo>
                    <a:pt x="18099" y="140642"/>
                  </a:lnTo>
                  <a:lnTo>
                    <a:pt x="4679" y="183858"/>
                  </a:lnTo>
                  <a:lnTo>
                    <a:pt x="0" y="230250"/>
                  </a:lnTo>
                  <a:lnTo>
                    <a:pt x="0" y="2448941"/>
                  </a:lnTo>
                  <a:lnTo>
                    <a:pt x="4679" y="2495333"/>
                  </a:lnTo>
                  <a:lnTo>
                    <a:pt x="18099" y="2538549"/>
                  </a:lnTo>
                  <a:lnTo>
                    <a:pt x="39333" y="2577660"/>
                  </a:lnTo>
                  <a:lnTo>
                    <a:pt x="67452" y="2611739"/>
                  </a:lnTo>
                  <a:lnTo>
                    <a:pt x="101531" y="2639858"/>
                  </a:lnTo>
                  <a:lnTo>
                    <a:pt x="140642" y="2661092"/>
                  </a:lnTo>
                  <a:lnTo>
                    <a:pt x="183858" y="2674512"/>
                  </a:lnTo>
                  <a:lnTo>
                    <a:pt x="230250" y="2679191"/>
                  </a:lnTo>
                  <a:lnTo>
                    <a:pt x="3655949" y="2679191"/>
                  </a:lnTo>
                  <a:lnTo>
                    <a:pt x="3702341" y="2674512"/>
                  </a:lnTo>
                  <a:lnTo>
                    <a:pt x="3745557" y="2661092"/>
                  </a:lnTo>
                  <a:lnTo>
                    <a:pt x="3784668" y="2639858"/>
                  </a:lnTo>
                  <a:lnTo>
                    <a:pt x="3818747" y="2611739"/>
                  </a:lnTo>
                  <a:lnTo>
                    <a:pt x="3846866" y="2577660"/>
                  </a:lnTo>
                  <a:lnTo>
                    <a:pt x="3868100" y="2538549"/>
                  </a:lnTo>
                  <a:lnTo>
                    <a:pt x="3881520" y="2495333"/>
                  </a:lnTo>
                  <a:lnTo>
                    <a:pt x="3886200" y="2448941"/>
                  </a:lnTo>
                  <a:lnTo>
                    <a:pt x="3886200" y="230250"/>
                  </a:lnTo>
                  <a:lnTo>
                    <a:pt x="3881520" y="183858"/>
                  </a:lnTo>
                  <a:lnTo>
                    <a:pt x="3868100" y="140642"/>
                  </a:lnTo>
                  <a:lnTo>
                    <a:pt x="3846866" y="101531"/>
                  </a:lnTo>
                  <a:lnTo>
                    <a:pt x="3818747" y="67452"/>
                  </a:lnTo>
                  <a:lnTo>
                    <a:pt x="3784668" y="39333"/>
                  </a:lnTo>
                  <a:lnTo>
                    <a:pt x="3745557" y="18099"/>
                  </a:lnTo>
                  <a:lnTo>
                    <a:pt x="3702341" y="4679"/>
                  </a:lnTo>
                  <a:lnTo>
                    <a:pt x="3655949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05399" y="152400"/>
              <a:ext cx="3886200" cy="26791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105146" y="2846959"/>
            <a:ext cx="394131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accent1"/>
                </a:solidFill>
                <a:latin typeface="Arial"/>
                <a:cs typeface="Arial"/>
              </a:rPr>
              <a:t>Rupture </a:t>
            </a:r>
            <a:r>
              <a:rPr sz="1800" b="1" dirty="0">
                <a:solidFill>
                  <a:schemeClr val="accent1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chemeClr val="accent1"/>
                </a:solidFill>
                <a:latin typeface="Arial"/>
                <a:cs typeface="Arial"/>
              </a:rPr>
              <a:t>submandibular</a:t>
            </a:r>
            <a:r>
              <a:rPr sz="1800" b="1" spc="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chemeClr val="accent1"/>
                </a:solidFill>
                <a:latin typeface="Arial"/>
                <a:cs typeface="Arial"/>
              </a:rPr>
              <a:t>abscess</a:t>
            </a:r>
            <a:endParaRPr sz="18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2504" y="228600"/>
            <a:ext cx="3907790" cy="5556634"/>
            <a:chOff x="222504" y="228600"/>
            <a:chExt cx="3907790" cy="5128260"/>
          </a:xfrm>
        </p:grpSpPr>
        <p:sp>
          <p:nvSpPr>
            <p:cNvPr id="13" name="object 13"/>
            <p:cNvSpPr/>
            <p:nvPr/>
          </p:nvSpPr>
          <p:spPr>
            <a:xfrm>
              <a:off x="222504" y="2772155"/>
              <a:ext cx="3907536" cy="25847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7744" y="228600"/>
              <a:ext cx="3877310" cy="2554605"/>
            </a:xfrm>
            <a:custGeom>
              <a:avLst/>
              <a:gdLst/>
              <a:ahLst/>
              <a:cxnLst/>
              <a:rect l="l" t="t" r="r" b="b"/>
              <a:pathLst>
                <a:path w="3877310" h="2554605">
                  <a:moveTo>
                    <a:pt x="3657600" y="0"/>
                  </a:moveTo>
                  <a:lnTo>
                    <a:pt x="219506" y="0"/>
                  </a:lnTo>
                  <a:lnTo>
                    <a:pt x="175267" y="4460"/>
                  </a:lnTo>
                  <a:lnTo>
                    <a:pt x="134063" y="17252"/>
                  </a:lnTo>
                  <a:lnTo>
                    <a:pt x="96776" y="37491"/>
                  </a:lnTo>
                  <a:lnTo>
                    <a:pt x="64290" y="64293"/>
                  </a:lnTo>
                  <a:lnTo>
                    <a:pt x="37487" y="96775"/>
                  </a:lnTo>
                  <a:lnTo>
                    <a:pt x="17249" y="134052"/>
                  </a:lnTo>
                  <a:lnTo>
                    <a:pt x="4459" y="175240"/>
                  </a:lnTo>
                  <a:lnTo>
                    <a:pt x="0" y="219455"/>
                  </a:lnTo>
                  <a:lnTo>
                    <a:pt x="0" y="2334767"/>
                  </a:lnTo>
                  <a:lnTo>
                    <a:pt x="4459" y="2378983"/>
                  </a:lnTo>
                  <a:lnTo>
                    <a:pt x="17249" y="2420171"/>
                  </a:lnTo>
                  <a:lnTo>
                    <a:pt x="37487" y="2457448"/>
                  </a:lnTo>
                  <a:lnTo>
                    <a:pt x="64290" y="2489930"/>
                  </a:lnTo>
                  <a:lnTo>
                    <a:pt x="96776" y="2516732"/>
                  </a:lnTo>
                  <a:lnTo>
                    <a:pt x="134063" y="2536971"/>
                  </a:lnTo>
                  <a:lnTo>
                    <a:pt x="175267" y="2549763"/>
                  </a:lnTo>
                  <a:lnTo>
                    <a:pt x="219506" y="2554224"/>
                  </a:lnTo>
                  <a:lnTo>
                    <a:pt x="3657600" y="2554224"/>
                  </a:lnTo>
                  <a:lnTo>
                    <a:pt x="3701815" y="2549763"/>
                  </a:lnTo>
                  <a:lnTo>
                    <a:pt x="3743003" y="2536971"/>
                  </a:lnTo>
                  <a:lnTo>
                    <a:pt x="3780280" y="2516732"/>
                  </a:lnTo>
                  <a:lnTo>
                    <a:pt x="3812762" y="2489930"/>
                  </a:lnTo>
                  <a:lnTo>
                    <a:pt x="3839564" y="2457448"/>
                  </a:lnTo>
                  <a:lnTo>
                    <a:pt x="3859803" y="2420171"/>
                  </a:lnTo>
                  <a:lnTo>
                    <a:pt x="3872595" y="2378983"/>
                  </a:lnTo>
                  <a:lnTo>
                    <a:pt x="3877055" y="2334767"/>
                  </a:lnTo>
                  <a:lnTo>
                    <a:pt x="3877055" y="219455"/>
                  </a:lnTo>
                  <a:lnTo>
                    <a:pt x="3872595" y="175240"/>
                  </a:lnTo>
                  <a:lnTo>
                    <a:pt x="3859803" y="134052"/>
                  </a:lnTo>
                  <a:lnTo>
                    <a:pt x="3839564" y="96775"/>
                  </a:lnTo>
                  <a:lnTo>
                    <a:pt x="3812762" y="64293"/>
                  </a:lnTo>
                  <a:lnTo>
                    <a:pt x="3780280" y="37491"/>
                  </a:lnTo>
                  <a:lnTo>
                    <a:pt x="3743003" y="17252"/>
                  </a:lnTo>
                  <a:lnTo>
                    <a:pt x="3701815" y="4460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7744" y="228600"/>
              <a:ext cx="3877055" cy="25542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160" y="3657600"/>
            <a:ext cx="3797935" cy="3200400"/>
            <a:chOff x="137160" y="3657600"/>
            <a:chExt cx="3797935" cy="3200400"/>
          </a:xfrm>
        </p:grpSpPr>
        <p:sp>
          <p:nvSpPr>
            <p:cNvPr id="3" name="object 3"/>
            <p:cNvSpPr/>
            <p:nvPr/>
          </p:nvSpPr>
          <p:spPr>
            <a:xfrm>
              <a:off x="137160" y="6313930"/>
              <a:ext cx="3797808" cy="5440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3657600"/>
              <a:ext cx="3767454" cy="2667000"/>
            </a:xfrm>
            <a:custGeom>
              <a:avLst/>
              <a:gdLst/>
              <a:ahLst/>
              <a:cxnLst/>
              <a:rect l="l" t="t" r="r" b="b"/>
              <a:pathLst>
                <a:path w="3767454" h="2667000">
                  <a:moveTo>
                    <a:pt x="3538092" y="0"/>
                  </a:moveTo>
                  <a:lnTo>
                    <a:pt x="229209" y="0"/>
                  </a:lnTo>
                  <a:lnTo>
                    <a:pt x="183014" y="4656"/>
                  </a:lnTo>
                  <a:lnTo>
                    <a:pt x="139988" y="18012"/>
                  </a:lnTo>
                  <a:lnTo>
                    <a:pt x="101054" y="39145"/>
                  </a:lnTo>
                  <a:lnTo>
                    <a:pt x="67132" y="67135"/>
                  </a:lnTo>
                  <a:lnTo>
                    <a:pt x="39144" y="101060"/>
                  </a:lnTo>
                  <a:lnTo>
                    <a:pt x="18011" y="139999"/>
                  </a:lnTo>
                  <a:lnTo>
                    <a:pt x="4656" y="183031"/>
                  </a:lnTo>
                  <a:lnTo>
                    <a:pt x="0" y="229235"/>
                  </a:lnTo>
                  <a:lnTo>
                    <a:pt x="0" y="2437790"/>
                  </a:lnTo>
                  <a:lnTo>
                    <a:pt x="4656" y="2483985"/>
                  </a:lnTo>
                  <a:lnTo>
                    <a:pt x="18011" y="2527011"/>
                  </a:lnTo>
                  <a:lnTo>
                    <a:pt x="39144" y="2565945"/>
                  </a:lnTo>
                  <a:lnTo>
                    <a:pt x="67132" y="2599867"/>
                  </a:lnTo>
                  <a:lnTo>
                    <a:pt x="101054" y="2627855"/>
                  </a:lnTo>
                  <a:lnTo>
                    <a:pt x="139988" y="2648988"/>
                  </a:lnTo>
                  <a:lnTo>
                    <a:pt x="183014" y="2662343"/>
                  </a:lnTo>
                  <a:lnTo>
                    <a:pt x="229209" y="2667000"/>
                  </a:lnTo>
                  <a:lnTo>
                    <a:pt x="3538092" y="2667000"/>
                  </a:lnTo>
                  <a:lnTo>
                    <a:pt x="3584296" y="2662343"/>
                  </a:lnTo>
                  <a:lnTo>
                    <a:pt x="3627328" y="2648988"/>
                  </a:lnTo>
                  <a:lnTo>
                    <a:pt x="3666267" y="2627855"/>
                  </a:lnTo>
                  <a:lnTo>
                    <a:pt x="3700192" y="2599867"/>
                  </a:lnTo>
                  <a:lnTo>
                    <a:pt x="3728182" y="2565945"/>
                  </a:lnTo>
                  <a:lnTo>
                    <a:pt x="3749315" y="2527011"/>
                  </a:lnTo>
                  <a:lnTo>
                    <a:pt x="3762671" y="2483985"/>
                  </a:lnTo>
                  <a:lnTo>
                    <a:pt x="3767328" y="2437790"/>
                  </a:lnTo>
                  <a:lnTo>
                    <a:pt x="3767328" y="229235"/>
                  </a:lnTo>
                  <a:lnTo>
                    <a:pt x="3762671" y="183031"/>
                  </a:lnTo>
                  <a:lnTo>
                    <a:pt x="3749315" y="139999"/>
                  </a:lnTo>
                  <a:lnTo>
                    <a:pt x="3728182" y="101060"/>
                  </a:lnTo>
                  <a:lnTo>
                    <a:pt x="3700192" y="67135"/>
                  </a:lnTo>
                  <a:lnTo>
                    <a:pt x="3666267" y="39145"/>
                  </a:lnTo>
                  <a:lnTo>
                    <a:pt x="3627328" y="18012"/>
                  </a:lnTo>
                  <a:lnTo>
                    <a:pt x="3584296" y="4656"/>
                  </a:lnTo>
                  <a:lnTo>
                    <a:pt x="3538092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3657600"/>
              <a:ext cx="3767328" cy="2667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17244" y="6355486"/>
            <a:ext cx="258795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accent1"/>
                </a:solidFill>
                <a:latin typeface="Calibri"/>
                <a:cs typeface="Calibri"/>
              </a:rPr>
              <a:t>Guttural </a:t>
            </a:r>
            <a:r>
              <a:rPr sz="1800" b="1" spc="-5" dirty="0">
                <a:solidFill>
                  <a:schemeClr val="accent1"/>
                </a:solidFill>
                <a:latin typeface="Calibri"/>
                <a:cs typeface="Calibri"/>
              </a:rPr>
              <a:t>pouch</a:t>
            </a:r>
            <a:r>
              <a:rPr sz="1800" b="1" spc="-3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chemeClr val="accent1"/>
                </a:solidFill>
                <a:latin typeface="Calibri"/>
                <a:cs typeface="Calibri"/>
              </a:rPr>
              <a:t>empyema</a:t>
            </a:r>
            <a:endParaRPr sz="18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51703" y="161544"/>
            <a:ext cx="2917190" cy="6621145"/>
            <a:chOff x="5251703" y="161544"/>
            <a:chExt cx="2917190" cy="6621145"/>
          </a:xfrm>
        </p:grpSpPr>
        <p:sp>
          <p:nvSpPr>
            <p:cNvPr id="8" name="object 8"/>
            <p:cNvSpPr/>
            <p:nvPr/>
          </p:nvSpPr>
          <p:spPr>
            <a:xfrm>
              <a:off x="5251703" y="5323330"/>
              <a:ext cx="2916936" cy="14588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66943" y="161544"/>
              <a:ext cx="2886710" cy="5172710"/>
            </a:xfrm>
            <a:custGeom>
              <a:avLst/>
              <a:gdLst/>
              <a:ahLst/>
              <a:cxnLst/>
              <a:rect l="l" t="t" r="r" b="b"/>
              <a:pathLst>
                <a:path w="2886709" h="5172710">
                  <a:moveTo>
                    <a:pt x="2638425" y="0"/>
                  </a:moveTo>
                  <a:lnTo>
                    <a:pt x="248030" y="0"/>
                  </a:lnTo>
                  <a:lnTo>
                    <a:pt x="198029" y="5037"/>
                  </a:lnTo>
                  <a:lnTo>
                    <a:pt x="151465" y="19484"/>
                  </a:lnTo>
                  <a:lnTo>
                    <a:pt x="109332" y="42346"/>
                  </a:lnTo>
                  <a:lnTo>
                    <a:pt x="72628" y="72628"/>
                  </a:lnTo>
                  <a:lnTo>
                    <a:pt x="42346" y="109332"/>
                  </a:lnTo>
                  <a:lnTo>
                    <a:pt x="19484" y="151465"/>
                  </a:lnTo>
                  <a:lnTo>
                    <a:pt x="5037" y="198029"/>
                  </a:lnTo>
                  <a:lnTo>
                    <a:pt x="0" y="248030"/>
                  </a:lnTo>
                  <a:lnTo>
                    <a:pt x="0" y="4924425"/>
                  </a:lnTo>
                  <a:lnTo>
                    <a:pt x="5037" y="4974389"/>
                  </a:lnTo>
                  <a:lnTo>
                    <a:pt x="19484" y="5020937"/>
                  </a:lnTo>
                  <a:lnTo>
                    <a:pt x="42346" y="5063067"/>
                  </a:lnTo>
                  <a:lnTo>
                    <a:pt x="72628" y="5099780"/>
                  </a:lnTo>
                  <a:lnTo>
                    <a:pt x="109332" y="5130075"/>
                  </a:lnTo>
                  <a:lnTo>
                    <a:pt x="151465" y="5152953"/>
                  </a:lnTo>
                  <a:lnTo>
                    <a:pt x="198029" y="5167413"/>
                  </a:lnTo>
                  <a:lnTo>
                    <a:pt x="248030" y="5172456"/>
                  </a:lnTo>
                  <a:lnTo>
                    <a:pt x="2638425" y="5172456"/>
                  </a:lnTo>
                  <a:lnTo>
                    <a:pt x="2688426" y="5167413"/>
                  </a:lnTo>
                  <a:lnTo>
                    <a:pt x="2734990" y="5152953"/>
                  </a:lnTo>
                  <a:lnTo>
                    <a:pt x="2777123" y="5130075"/>
                  </a:lnTo>
                  <a:lnTo>
                    <a:pt x="2813827" y="5099780"/>
                  </a:lnTo>
                  <a:lnTo>
                    <a:pt x="2844109" y="5063067"/>
                  </a:lnTo>
                  <a:lnTo>
                    <a:pt x="2866971" y="5020937"/>
                  </a:lnTo>
                  <a:lnTo>
                    <a:pt x="2881418" y="4974389"/>
                  </a:lnTo>
                  <a:lnTo>
                    <a:pt x="2886455" y="4924425"/>
                  </a:lnTo>
                  <a:lnTo>
                    <a:pt x="2886455" y="248030"/>
                  </a:lnTo>
                  <a:lnTo>
                    <a:pt x="2881418" y="198029"/>
                  </a:lnTo>
                  <a:lnTo>
                    <a:pt x="2866971" y="151465"/>
                  </a:lnTo>
                  <a:lnTo>
                    <a:pt x="2844109" y="109332"/>
                  </a:lnTo>
                  <a:lnTo>
                    <a:pt x="2813827" y="72628"/>
                  </a:lnTo>
                  <a:lnTo>
                    <a:pt x="2777123" y="42346"/>
                  </a:lnTo>
                  <a:lnTo>
                    <a:pt x="2734990" y="19484"/>
                  </a:lnTo>
                  <a:lnTo>
                    <a:pt x="2688426" y="5037"/>
                  </a:lnTo>
                  <a:lnTo>
                    <a:pt x="2638425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6943" y="161544"/>
              <a:ext cx="2886455" cy="51724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45684" y="5581599"/>
            <a:ext cx="318871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accent1"/>
                </a:solidFill>
                <a:latin typeface="Calibri"/>
                <a:cs typeface="Calibri"/>
              </a:rPr>
              <a:t>Acute suppurative</a:t>
            </a:r>
            <a:r>
              <a:rPr sz="1800" b="1" spc="1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chemeClr val="accent1"/>
                </a:solidFill>
                <a:latin typeface="Calibri"/>
                <a:cs typeface="Calibri"/>
              </a:rPr>
              <a:t>lymphadenitis</a:t>
            </a:r>
            <a:endParaRPr sz="18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7160" y="152400"/>
            <a:ext cx="3790315" cy="5659120"/>
            <a:chOff x="137160" y="152400"/>
            <a:chExt cx="3790315" cy="5659120"/>
          </a:xfrm>
        </p:grpSpPr>
        <p:sp>
          <p:nvSpPr>
            <p:cNvPr id="13" name="object 13"/>
            <p:cNvSpPr/>
            <p:nvPr/>
          </p:nvSpPr>
          <p:spPr>
            <a:xfrm>
              <a:off x="137160" y="2961132"/>
              <a:ext cx="3790188" cy="28498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2400" y="152400"/>
              <a:ext cx="3759835" cy="2819400"/>
            </a:xfrm>
            <a:custGeom>
              <a:avLst/>
              <a:gdLst/>
              <a:ahLst/>
              <a:cxnLst/>
              <a:rect l="l" t="t" r="r" b="b"/>
              <a:pathLst>
                <a:path w="3759835" h="2819400">
                  <a:moveTo>
                    <a:pt x="3517391" y="0"/>
                  </a:moveTo>
                  <a:lnTo>
                    <a:pt x="242303" y="0"/>
                  </a:lnTo>
                  <a:lnTo>
                    <a:pt x="193470" y="4921"/>
                  </a:lnTo>
                  <a:lnTo>
                    <a:pt x="147988" y="19038"/>
                  </a:lnTo>
                  <a:lnTo>
                    <a:pt x="106829" y="41375"/>
                  </a:lnTo>
                  <a:lnTo>
                    <a:pt x="70969" y="70961"/>
                  </a:lnTo>
                  <a:lnTo>
                    <a:pt x="41381" y="106821"/>
                  </a:lnTo>
                  <a:lnTo>
                    <a:pt x="19041" y="147982"/>
                  </a:lnTo>
                  <a:lnTo>
                    <a:pt x="4922" y="193472"/>
                  </a:lnTo>
                  <a:lnTo>
                    <a:pt x="0" y="242315"/>
                  </a:lnTo>
                  <a:lnTo>
                    <a:pt x="0" y="2577084"/>
                  </a:lnTo>
                  <a:lnTo>
                    <a:pt x="4922" y="2625927"/>
                  </a:lnTo>
                  <a:lnTo>
                    <a:pt x="19041" y="2671417"/>
                  </a:lnTo>
                  <a:lnTo>
                    <a:pt x="41381" y="2712578"/>
                  </a:lnTo>
                  <a:lnTo>
                    <a:pt x="70969" y="2748438"/>
                  </a:lnTo>
                  <a:lnTo>
                    <a:pt x="106829" y="2778024"/>
                  </a:lnTo>
                  <a:lnTo>
                    <a:pt x="147988" y="2800361"/>
                  </a:lnTo>
                  <a:lnTo>
                    <a:pt x="193470" y="2814478"/>
                  </a:lnTo>
                  <a:lnTo>
                    <a:pt x="242303" y="2819400"/>
                  </a:lnTo>
                  <a:lnTo>
                    <a:pt x="3517391" y="2819400"/>
                  </a:lnTo>
                  <a:lnTo>
                    <a:pt x="3566235" y="2814478"/>
                  </a:lnTo>
                  <a:lnTo>
                    <a:pt x="3611725" y="2800361"/>
                  </a:lnTo>
                  <a:lnTo>
                    <a:pt x="3652886" y="2778024"/>
                  </a:lnTo>
                  <a:lnTo>
                    <a:pt x="3688746" y="2748438"/>
                  </a:lnTo>
                  <a:lnTo>
                    <a:pt x="3718332" y="2712578"/>
                  </a:lnTo>
                  <a:lnTo>
                    <a:pt x="3740669" y="2671417"/>
                  </a:lnTo>
                  <a:lnTo>
                    <a:pt x="3754786" y="2625927"/>
                  </a:lnTo>
                  <a:lnTo>
                    <a:pt x="3759708" y="2577084"/>
                  </a:lnTo>
                  <a:lnTo>
                    <a:pt x="3759708" y="242315"/>
                  </a:lnTo>
                  <a:lnTo>
                    <a:pt x="3754786" y="193472"/>
                  </a:lnTo>
                  <a:lnTo>
                    <a:pt x="3740669" y="147982"/>
                  </a:lnTo>
                  <a:lnTo>
                    <a:pt x="3718332" y="106821"/>
                  </a:lnTo>
                  <a:lnTo>
                    <a:pt x="3688746" y="70961"/>
                  </a:lnTo>
                  <a:lnTo>
                    <a:pt x="3652886" y="41375"/>
                  </a:lnTo>
                  <a:lnTo>
                    <a:pt x="3611725" y="19038"/>
                  </a:lnTo>
                  <a:lnTo>
                    <a:pt x="3566235" y="4921"/>
                  </a:lnTo>
                  <a:lnTo>
                    <a:pt x="3517391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2400" y="152400"/>
              <a:ext cx="3759708" cy="2819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59740" y="3142310"/>
            <a:ext cx="32740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chemeClr val="accent1"/>
                </a:solidFill>
                <a:latin typeface="Calibri"/>
                <a:cs typeface="Calibri"/>
              </a:rPr>
              <a:t>Bastard </a:t>
            </a:r>
            <a:r>
              <a:rPr sz="1800" b="1" spc="-10" dirty="0">
                <a:solidFill>
                  <a:schemeClr val="accent1"/>
                </a:solidFill>
                <a:latin typeface="Calibri"/>
                <a:cs typeface="Calibri"/>
              </a:rPr>
              <a:t>strangles </a:t>
            </a:r>
            <a:r>
              <a:rPr sz="1800" b="1" dirty="0">
                <a:solidFill>
                  <a:schemeClr val="accent1"/>
                </a:solidFill>
                <a:latin typeface="Calibri"/>
                <a:cs typeface="Calibri"/>
              </a:rPr>
              <a:t>– </a:t>
            </a:r>
            <a:r>
              <a:rPr sz="1800" b="1" spc="-5" dirty="0">
                <a:solidFill>
                  <a:schemeClr val="accent1"/>
                </a:solidFill>
                <a:latin typeface="Calibri"/>
                <a:cs typeface="Calibri"/>
              </a:rPr>
              <a:t>mesentric</a:t>
            </a:r>
            <a:r>
              <a:rPr sz="1800" b="1" spc="1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chemeClr val="accent1"/>
                </a:solidFill>
                <a:latin typeface="Calibri"/>
                <a:cs typeface="Calibri"/>
              </a:rPr>
              <a:t>LN</a:t>
            </a:r>
            <a:endParaRPr sz="18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383" y="0"/>
            <a:ext cx="4944110" cy="3961765"/>
            <a:chOff x="24383" y="0"/>
            <a:chExt cx="4944110" cy="3961765"/>
          </a:xfrm>
        </p:grpSpPr>
        <p:sp>
          <p:nvSpPr>
            <p:cNvPr id="3" name="object 3"/>
            <p:cNvSpPr/>
            <p:nvPr/>
          </p:nvSpPr>
          <p:spPr>
            <a:xfrm>
              <a:off x="24383" y="3084576"/>
              <a:ext cx="4943856" cy="8767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624" y="0"/>
              <a:ext cx="4913630" cy="3095625"/>
            </a:xfrm>
            <a:custGeom>
              <a:avLst/>
              <a:gdLst/>
              <a:ahLst/>
              <a:cxnLst/>
              <a:rect l="l" t="t" r="r" b="b"/>
              <a:pathLst>
                <a:path w="4913630" h="3095625">
                  <a:moveTo>
                    <a:pt x="4647311" y="0"/>
                  </a:moveTo>
                  <a:lnTo>
                    <a:pt x="266001" y="0"/>
                  </a:lnTo>
                  <a:lnTo>
                    <a:pt x="218189" y="4286"/>
                  </a:lnTo>
                  <a:lnTo>
                    <a:pt x="173188" y="16646"/>
                  </a:lnTo>
                  <a:lnTo>
                    <a:pt x="131748" y="36326"/>
                  </a:lnTo>
                  <a:lnTo>
                    <a:pt x="94623" y="62576"/>
                  </a:lnTo>
                  <a:lnTo>
                    <a:pt x="62562" y="94644"/>
                  </a:lnTo>
                  <a:lnTo>
                    <a:pt x="36318" y="131778"/>
                  </a:lnTo>
                  <a:lnTo>
                    <a:pt x="16642" y="173228"/>
                  </a:lnTo>
                  <a:lnTo>
                    <a:pt x="4285" y="218240"/>
                  </a:lnTo>
                  <a:lnTo>
                    <a:pt x="0" y="266065"/>
                  </a:lnTo>
                  <a:lnTo>
                    <a:pt x="0" y="2829179"/>
                  </a:lnTo>
                  <a:lnTo>
                    <a:pt x="4285" y="2877003"/>
                  </a:lnTo>
                  <a:lnTo>
                    <a:pt x="16642" y="2922015"/>
                  </a:lnTo>
                  <a:lnTo>
                    <a:pt x="36318" y="2963465"/>
                  </a:lnTo>
                  <a:lnTo>
                    <a:pt x="62562" y="3000599"/>
                  </a:lnTo>
                  <a:lnTo>
                    <a:pt x="94623" y="3032667"/>
                  </a:lnTo>
                  <a:lnTo>
                    <a:pt x="131748" y="3058917"/>
                  </a:lnTo>
                  <a:lnTo>
                    <a:pt x="173188" y="3078597"/>
                  </a:lnTo>
                  <a:lnTo>
                    <a:pt x="218189" y="3090957"/>
                  </a:lnTo>
                  <a:lnTo>
                    <a:pt x="266001" y="3095244"/>
                  </a:lnTo>
                  <a:lnTo>
                    <a:pt x="4647311" y="3095244"/>
                  </a:lnTo>
                  <a:lnTo>
                    <a:pt x="4695135" y="3090957"/>
                  </a:lnTo>
                  <a:lnTo>
                    <a:pt x="4740147" y="3078597"/>
                  </a:lnTo>
                  <a:lnTo>
                    <a:pt x="4781597" y="3058917"/>
                  </a:lnTo>
                  <a:lnTo>
                    <a:pt x="4818731" y="3032667"/>
                  </a:lnTo>
                  <a:lnTo>
                    <a:pt x="4850799" y="3000599"/>
                  </a:lnTo>
                  <a:lnTo>
                    <a:pt x="4877049" y="2963465"/>
                  </a:lnTo>
                  <a:lnTo>
                    <a:pt x="4896729" y="2922015"/>
                  </a:lnTo>
                  <a:lnTo>
                    <a:pt x="4909089" y="2877003"/>
                  </a:lnTo>
                  <a:lnTo>
                    <a:pt x="4913376" y="2829179"/>
                  </a:lnTo>
                  <a:lnTo>
                    <a:pt x="4913376" y="266065"/>
                  </a:lnTo>
                  <a:lnTo>
                    <a:pt x="4909089" y="218240"/>
                  </a:lnTo>
                  <a:lnTo>
                    <a:pt x="4896729" y="173228"/>
                  </a:lnTo>
                  <a:lnTo>
                    <a:pt x="4877049" y="131778"/>
                  </a:lnTo>
                  <a:lnTo>
                    <a:pt x="4850799" y="94644"/>
                  </a:lnTo>
                  <a:lnTo>
                    <a:pt x="4818731" y="62576"/>
                  </a:lnTo>
                  <a:lnTo>
                    <a:pt x="4781597" y="36326"/>
                  </a:lnTo>
                  <a:lnTo>
                    <a:pt x="4740147" y="16646"/>
                  </a:lnTo>
                  <a:lnTo>
                    <a:pt x="4695135" y="4286"/>
                  </a:lnTo>
                  <a:lnTo>
                    <a:pt x="4647311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624" y="0"/>
              <a:ext cx="4913376" cy="30952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05150" y="3239770"/>
            <a:ext cx="30670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accent1"/>
                </a:solidFill>
                <a:latin typeface="Arial"/>
                <a:cs typeface="Arial"/>
              </a:rPr>
              <a:t>Metastatic </a:t>
            </a:r>
            <a:r>
              <a:rPr sz="1800" b="1" spc="-5" dirty="0">
                <a:solidFill>
                  <a:schemeClr val="accent1"/>
                </a:solidFill>
                <a:latin typeface="Arial"/>
                <a:cs typeface="Arial"/>
              </a:rPr>
              <a:t>abscess</a:t>
            </a:r>
            <a:r>
              <a:rPr sz="1800" b="1" spc="-6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chemeClr val="accent1"/>
                </a:solidFill>
                <a:latin typeface="Arial"/>
                <a:cs typeface="Arial"/>
              </a:rPr>
              <a:t>(brain)</a:t>
            </a:r>
            <a:endParaRPr sz="18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63440" y="3810000"/>
            <a:ext cx="4404360" cy="3048000"/>
            <a:chOff x="4663440" y="3810000"/>
            <a:chExt cx="4404360" cy="3048000"/>
          </a:xfrm>
        </p:grpSpPr>
        <p:sp>
          <p:nvSpPr>
            <p:cNvPr id="8" name="object 8"/>
            <p:cNvSpPr/>
            <p:nvPr/>
          </p:nvSpPr>
          <p:spPr>
            <a:xfrm>
              <a:off x="4743368" y="6771132"/>
              <a:ext cx="4254020" cy="868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63440" y="3810000"/>
              <a:ext cx="4404360" cy="2971800"/>
            </a:xfrm>
            <a:custGeom>
              <a:avLst/>
              <a:gdLst/>
              <a:ahLst/>
              <a:cxnLst/>
              <a:rect l="l" t="t" r="r" b="b"/>
              <a:pathLst>
                <a:path w="4404359" h="2971800">
                  <a:moveTo>
                    <a:pt x="4148963" y="0"/>
                  </a:moveTo>
                  <a:lnTo>
                    <a:pt x="255397" y="0"/>
                  </a:lnTo>
                  <a:lnTo>
                    <a:pt x="209477" y="4113"/>
                  </a:lnTo>
                  <a:lnTo>
                    <a:pt x="166262" y="15973"/>
                  </a:lnTo>
                  <a:lnTo>
                    <a:pt x="126473" y="34859"/>
                  </a:lnTo>
                  <a:lnTo>
                    <a:pt x="90829" y="60051"/>
                  </a:lnTo>
                  <a:lnTo>
                    <a:pt x="60051" y="90829"/>
                  </a:lnTo>
                  <a:lnTo>
                    <a:pt x="34859" y="126473"/>
                  </a:lnTo>
                  <a:lnTo>
                    <a:pt x="15973" y="166262"/>
                  </a:lnTo>
                  <a:lnTo>
                    <a:pt x="4113" y="209477"/>
                  </a:lnTo>
                  <a:lnTo>
                    <a:pt x="0" y="255397"/>
                  </a:lnTo>
                  <a:lnTo>
                    <a:pt x="0" y="2716403"/>
                  </a:lnTo>
                  <a:lnTo>
                    <a:pt x="4113" y="2762312"/>
                  </a:lnTo>
                  <a:lnTo>
                    <a:pt x="15973" y="2805521"/>
                  </a:lnTo>
                  <a:lnTo>
                    <a:pt x="34859" y="2845309"/>
                  </a:lnTo>
                  <a:lnTo>
                    <a:pt x="60051" y="2880954"/>
                  </a:lnTo>
                  <a:lnTo>
                    <a:pt x="90829" y="2911735"/>
                  </a:lnTo>
                  <a:lnTo>
                    <a:pt x="126473" y="2936931"/>
                  </a:lnTo>
                  <a:lnTo>
                    <a:pt x="166262" y="2955821"/>
                  </a:lnTo>
                  <a:lnTo>
                    <a:pt x="209477" y="2967684"/>
                  </a:lnTo>
                  <a:lnTo>
                    <a:pt x="255397" y="2971798"/>
                  </a:lnTo>
                  <a:lnTo>
                    <a:pt x="4148963" y="2971798"/>
                  </a:lnTo>
                  <a:lnTo>
                    <a:pt x="4194882" y="2967684"/>
                  </a:lnTo>
                  <a:lnTo>
                    <a:pt x="4238097" y="2955821"/>
                  </a:lnTo>
                  <a:lnTo>
                    <a:pt x="4277886" y="2936931"/>
                  </a:lnTo>
                  <a:lnTo>
                    <a:pt x="4313530" y="2911735"/>
                  </a:lnTo>
                  <a:lnTo>
                    <a:pt x="4344308" y="2880954"/>
                  </a:lnTo>
                  <a:lnTo>
                    <a:pt x="4369500" y="2845309"/>
                  </a:lnTo>
                  <a:lnTo>
                    <a:pt x="4388386" y="2805521"/>
                  </a:lnTo>
                  <a:lnTo>
                    <a:pt x="4400246" y="2762312"/>
                  </a:lnTo>
                  <a:lnTo>
                    <a:pt x="4404360" y="2716403"/>
                  </a:lnTo>
                  <a:lnTo>
                    <a:pt x="4404360" y="255397"/>
                  </a:lnTo>
                  <a:lnTo>
                    <a:pt x="4400246" y="209477"/>
                  </a:lnTo>
                  <a:lnTo>
                    <a:pt x="4388386" y="166262"/>
                  </a:lnTo>
                  <a:lnTo>
                    <a:pt x="4369500" y="126473"/>
                  </a:lnTo>
                  <a:lnTo>
                    <a:pt x="4344308" y="90829"/>
                  </a:lnTo>
                  <a:lnTo>
                    <a:pt x="4313530" y="60051"/>
                  </a:lnTo>
                  <a:lnTo>
                    <a:pt x="4277886" y="34859"/>
                  </a:lnTo>
                  <a:lnTo>
                    <a:pt x="4238097" y="15973"/>
                  </a:lnTo>
                  <a:lnTo>
                    <a:pt x="4194882" y="4113"/>
                  </a:lnTo>
                  <a:lnTo>
                    <a:pt x="4148963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63440" y="3810000"/>
              <a:ext cx="4404360" cy="29717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24110"/>
            <a:ext cx="2550600" cy="67129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Thank You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</TotalTime>
  <Words>179</Words>
  <Application>Microsoft Office PowerPoint</Application>
  <PresentationFormat>On-screen Show (4:3)</PresentationFormat>
  <Paragraphs>32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Wisp</vt:lpstr>
      <vt:lpstr>Equine Diseases (Strangles) Post Mortem</vt:lpstr>
      <vt:lpstr>Strangles</vt:lpstr>
      <vt:lpstr>PowerPoint Presentation</vt:lpstr>
      <vt:lpstr>Guttural pouch empyema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jihad ahmed</dc:creator>
  <cp:lastModifiedBy>Dr. Jihad A. Ahmed</cp:lastModifiedBy>
  <cp:revision>4</cp:revision>
  <dcterms:created xsi:type="dcterms:W3CDTF">2020-05-07T00:47:03Z</dcterms:created>
  <dcterms:modified xsi:type="dcterms:W3CDTF">2020-05-07T01:13:53Z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2020-05-07T00:00:00Z</vt:filetime>
  </property>
</Properties>
</file>